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9" r:id="rId3"/>
    <p:sldId id="259" r:id="rId4"/>
    <p:sldId id="260" r:id="rId5"/>
    <p:sldId id="261" r:id="rId6"/>
    <p:sldId id="257" r:id="rId7"/>
    <p:sldId id="258" r:id="rId8"/>
    <p:sldId id="262" r:id="rId9"/>
    <p:sldId id="263" r:id="rId10"/>
    <p:sldId id="264" r:id="rId11"/>
    <p:sldId id="265" r:id="rId12"/>
    <p:sldId id="266" r:id="rId13"/>
    <p:sldId id="267" r:id="rId14"/>
    <p:sldId id="268" r:id="rId15"/>
    <p:sldId id="270" r:id="rId16"/>
    <p:sldId id="271" r:id="rId17"/>
    <p:sldId id="272"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4" d="100"/>
          <a:sy n="64" d="100"/>
        </p:scale>
        <p:origin x="-108" y="-324"/>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B61BEF0D-F0BB-DE4B-95CE-6DB70DBA9567}" type="datetimeFigureOut">
              <a:rPr lang="en-US" dirty="0"/>
              <a:pPr/>
              <a:t>3/5/2014</a:t>
            </a:fld>
            <a:endParaRPr lang="en-US" dirty="0"/>
          </a:p>
        </p:txBody>
      </p:sp>
      <p:sp>
        <p:nvSpPr>
          <p:cNvPr id="5" name="Footer Placeholder 4"/>
          <p:cNvSpPr>
            <a:spLocks noGrp="1"/>
          </p:cNvSpPr>
          <p:nvPr>
            <p:ph type="ftr" sz="quarter" idx="11"/>
          </p:nvPr>
        </p:nvSpPr>
        <p:spPr>
          <a:xfrm>
            <a:off x="3962399" y="5870575"/>
            <a:ext cx="4893958" cy="377825"/>
          </a:xfrm>
        </p:spPr>
        <p:txBody>
          <a:bodyPr/>
          <a:lstStyle/>
          <a:p>
            <a:endParaRPr lang="en-US" dirty="0"/>
          </a:p>
        </p:txBody>
      </p:sp>
      <p:sp>
        <p:nvSpPr>
          <p:cNvPr id="6" name="Slide Number Placeholder 5"/>
          <p:cNvSpPr>
            <a:spLocks noGrp="1"/>
          </p:cNvSpPr>
          <p:nvPr>
            <p:ph type="sldNum" sz="quarter" idx="12"/>
          </p:nvPr>
        </p:nvSpPr>
        <p:spPr>
          <a:xfrm>
            <a:off x="10608958" y="5870575"/>
            <a:ext cx="551167" cy="377825"/>
          </a:xfrm>
        </p:spPr>
        <p:txBody>
          <a:bodyPr/>
          <a:lstStyle/>
          <a:p>
            <a:fld id="{D57F1E4F-1CFF-5643-939E-217C01CDF565}"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3/5/2014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8" name="Title 1"/>
          <p:cNvSpPr>
            <a:spLocks noGrp="1"/>
          </p:cNvSpPr>
          <p:nvPr>
            <p:ph type="title"/>
          </p:nvPr>
        </p:nvSpPr>
        <p:spPr>
          <a:xfrm>
            <a:off x="685801" y="609600"/>
            <a:ext cx="10131425" cy="1456267"/>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3/5/2014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hasCustomPrompt="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hasCustomPrompt="1"/>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3/5/2014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3/5/2014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B61BEF0D-F0BB-DE4B-95CE-6DB70DBA9567}" type="datetimeFigureOut">
              <a:rPr lang="en-US" dirty="0"/>
              <a:pPr/>
              <a:t>3/5/2014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3/5/2014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3/5/2014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3/5/2014</a:t>
            </a:fld>
            <a:endParaRPr lang="en-US" dirty="0"/>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hyperlink" Target="http://www.youtube.com/watch?v=azWNpCap_Ww"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Post traumatic stress disorder (</a:t>
            </a:r>
            <a:r>
              <a:rPr lang="en-US" dirty="0" err="1" smtClean="0"/>
              <a:t>PTsd</a:t>
            </a:r>
            <a:r>
              <a:rPr lang="en-US" dirty="0" smtClean="0"/>
              <a:t>) in war veterans</a:t>
            </a:r>
            <a:endParaRPr lang="en-US" dirty="0"/>
          </a:p>
        </p:txBody>
      </p:sp>
      <p:sp>
        <p:nvSpPr>
          <p:cNvPr id="3" name="Subtitle 2"/>
          <p:cNvSpPr>
            <a:spLocks noGrp="1"/>
          </p:cNvSpPr>
          <p:nvPr>
            <p:ph type="subTitle" idx="1"/>
          </p:nvPr>
        </p:nvSpPr>
        <p:spPr/>
        <p:txBody>
          <a:bodyPr/>
          <a:lstStyle/>
          <a:p>
            <a:r>
              <a:rPr lang="en-US" dirty="0" smtClean="0"/>
              <a:t>Timothy </a:t>
            </a:r>
            <a:r>
              <a:rPr lang="en-US" dirty="0" err="1" smtClean="0"/>
              <a:t>demason</a:t>
            </a:r>
            <a:r>
              <a:rPr lang="en-US" dirty="0" smtClean="0"/>
              <a:t> and </a:t>
            </a:r>
            <a:r>
              <a:rPr lang="en-US" dirty="0" err="1" smtClean="0"/>
              <a:t>christian</a:t>
            </a:r>
            <a:r>
              <a:rPr lang="en-US" dirty="0" smtClean="0"/>
              <a:t> </a:t>
            </a:r>
            <a:r>
              <a:rPr lang="en-US" dirty="0" err="1" smtClean="0"/>
              <a:t>edinger</a:t>
            </a:r>
            <a:endParaRPr lang="en-US" dirty="0"/>
          </a:p>
        </p:txBody>
      </p:sp>
    </p:spTree>
    <p:extLst>
      <p:ext uri="{BB962C8B-B14F-4D97-AF65-F5344CB8AC3E}">
        <p14:creationId xmlns:p14="http://schemas.microsoft.com/office/powerpoint/2010/main" xmlns="" val="468484954"/>
      </p:ext>
    </p:extLst>
  </p:cSld>
  <p:clrMapOvr>
    <a:masterClrMapping/>
  </p:clrMapOvr>
  <mc:AlternateContent xmlns:mc="http://schemas.openxmlformats.org/markup-compatibility/2006">
    <mc:Choice xmlns:p14="http://schemas.microsoft.com/office/powerpoint/2010/main" xmlns="" Requires="p14">
      <p:transition p14:dur="100">
        <p:cut/>
      </p:transition>
    </mc:Choice>
    <mc:Fallback>
      <p:transition>
        <p:cu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0"/>
            <a:ext cx="12195129" cy="6857999"/>
          </a:xfrm>
          <a:prstGeom prst="rect">
            <a:avLst/>
          </a:prstGeom>
        </p:spPr>
      </p:pic>
    </p:spTree>
    <p:extLst>
      <p:ext uri="{BB962C8B-B14F-4D97-AF65-F5344CB8AC3E}">
        <p14:creationId xmlns:p14="http://schemas.microsoft.com/office/powerpoint/2010/main" xmlns="" val="242386986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3438" y="231820"/>
            <a:ext cx="12165836" cy="6626179"/>
          </a:xfrm>
          <a:prstGeom prst="rect">
            <a:avLst/>
          </a:prstGeom>
        </p:spPr>
      </p:pic>
    </p:spTree>
    <p:extLst>
      <p:ext uri="{BB962C8B-B14F-4D97-AF65-F5344CB8AC3E}">
        <p14:creationId xmlns:p14="http://schemas.microsoft.com/office/powerpoint/2010/main" xmlns="" val="4134286451"/>
      </p:ext>
    </p:extLst>
  </p:cSld>
  <p:clrMapOvr>
    <a:masterClrMapping/>
  </p:clrMapOvr>
  <mc:AlternateContent xmlns:mc="http://schemas.openxmlformats.org/markup-compatibility/2006">
    <mc:Choice xmlns:p14="http://schemas.microsoft.com/office/powerpoint/2010/main" xmlns="" Requires="p14">
      <p:transition p14:dur="100">
        <p:cut/>
      </p:transition>
    </mc:Choice>
    <mc:Fallback>
      <p:transition>
        <p:cu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a:t>Cultural Factors</a:t>
            </a:r>
          </a:p>
        </p:txBody>
      </p:sp>
      <p:sp>
        <p:nvSpPr>
          <p:cNvPr id="3" name="Content Placeholder 2"/>
          <p:cNvSpPr>
            <a:spLocks noGrp="1"/>
          </p:cNvSpPr>
          <p:nvPr>
            <p:ph idx="1"/>
          </p:nvPr>
        </p:nvSpPr>
        <p:spPr/>
        <p:txBody>
          <a:bodyPr/>
          <a:lstStyle/>
          <a:p>
            <a:r>
              <a:rPr lang="en-US" sz="4000" dirty="0"/>
              <a:t>3% Prevalence rate </a:t>
            </a:r>
          </a:p>
          <a:p>
            <a:r>
              <a:rPr lang="en-US" sz="4000" dirty="0"/>
              <a:t>Around 0-3% Globally</a:t>
            </a:r>
          </a:p>
          <a:p>
            <a:endParaRPr lang="en-US" dirty="0"/>
          </a:p>
        </p:txBody>
      </p:sp>
    </p:spTree>
    <p:extLst>
      <p:ext uri="{BB962C8B-B14F-4D97-AF65-F5344CB8AC3E}">
        <p14:creationId xmlns:p14="http://schemas.microsoft.com/office/powerpoint/2010/main" xmlns="" val="324061031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a:t>Gender Variations</a:t>
            </a:r>
          </a:p>
        </p:txBody>
      </p:sp>
      <p:sp>
        <p:nvSpPr>
          <p:cNvPr id="3" name="Content Placeholder 2"/>
          <p:cNvSpPr>
            <a:spLocks noGrp="1"/>
          </p:cNvSpPr>
          <p:nvPr>
            <p:ph idx="1"/>
          </p:nvPr>
        </p:nvSpPr>
        <p:spPr/>
        <p:txBody>
          <a:bodyPr/>
          <a:lstStyle/>
          <a:p>
            <a:r>
              <a:rPr lang="en-US" sz="4400" dirty="0"/>
              <a:t>Higher in women than men</a:t>
            </a:r>
          </a:p>
          <a:p>
            <a:endParaRPr lang="en-US" dirty="0"/>
          </a:p>
        </p:txBody>
      </p:sp>
    </p:spTree>
    <p:extLst>
      <p:ext uri="{BB962C8B-B14F-4D97-AF65-F5344CB8AC3E}">
        <p14:creationId xmlns:p14="http://schemas.microsoft.com/office/powerpoint/2010/main" xmlns="" val="2731915085"/>
      </p:ext>
    </p:extLst>
  </p:cSld>
  <p:clrMapOvr>
    <a:masterClrMapping/>
  </p:clrMapOvr>
  <mc:AlternateContent xmlns:mc="http://schemas.openxmlformats.org/markup-compatibility/2006">
    <mc:Choice xmlns:p14="http://schemas.microsoft.com/office/powerpoint/2010/main" xmlns="" Requires="p14">
      <p:transition p14:dur="100">
        <p:cut/>
      </p:transition>
    </mc:Choice>
    <mc:Fallback>
      <p:transition>
        <p:cut/>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t>Treatment Approaches</a:t>
            </a:r>
            <a:endParaRPr lang="en-US" sz="6000" dirty="0"/>
          </a:p>
        </p:txBody>
      </p:sp>
      <p:sp>
        <p:nvSpPr>
          <p:cNvPr id="3" name="Content Placeholder 2"/>
          <p:cNvSpPr>
            <a:spLocks noGrp="1"/>
          </p:cNvSpPr>
          <p:nvPr>
            <p:ph idx="1"/>
          </p:nvPr>
        </p:nvSpPr>
        <p:spPr/>
        <p:txBody>
          <a:bodyPr>
            <a:noAutofit/>
          </a:bodyPr>
          <a:lstStyle/>
          <a:p>
            <a:pPr marL="342900" indent="-342900">
              <a:buFont typeface="+mj-lt"/>
              <a:buAutoNum type="arabicPeriod"/>
            </a:pPr>
            <a:endParaRPr lang="en-US" sz="2400" dirty="0" smtClean="0"/>
          </a:p>
          <a:p>
            <a:pPr marL="342900" indent="-342900">
              <a:buFont typeface="+mj-lt"/>
              <a:buAutoNum type="arabicPeriod"/>
            </a:pPr>
            <a:r>
              <a:rPr lang="en-US" sz="2400" dirty="0" smtClean="0"/>
              <a:t>Psychotherapy</a:t>
            </a:r>
          </a:p>
          <a:p>
            <a:pPr lvl="1">
              <a:buFont typeface="Arial" panose="020B0604020202020204" pitchFamily="34" charset="0"/>
              <a:buChar char="•"/>
            </a:pPr>
            <a:r>
              <a:rPr lang="en-US" sz="1400" dirty="0" smtClean="0"/>
              <a:t>Cognitive Therapy (CT)</a:t>
            </a:r>
          </a:p>
          <a:p>
            <a:pPr lvl="2">
              <a:buFont typeface="Courier New" panose="02070309020205020404" pitchFamily="49" charset="0"/>
              <a:buChar char="o"/>
            </a:pPr>
            <a:r>
              <a:rPr lang="en-US" dirty="0" smtClean="0"/>
              <a:t>Cognitive Behavioral Therapy, Prolonged Exposure (PE), and Cognitive Processing Therapy (CPT)</a:t>
            </a:r>
          </a:p>
          <a:p>
            <a:pPr lvl="1"/>
            <a:r>
              <a:rPr lang="en-US" sz="1400" dirty="0"/>
              <a:t>E</a:t>
            </a:r>
            <a:r>
              <a:rPr lang="en-US" sz="1400" dirty="0" smtClean="0"/>
              <a:t>ye Movement Desensitization </a:t>
            </a:r>
            <a:r>
              <a:rPr lang="en-US" sz="1400" dirty="0"/>
              <a:t>and </a:t>
            </a:r>
            <a:r>
              <a:rPr lang="en-US" sz="1400" dirty="0" smtClean="0"/>
              <a:t>Reprocessing (EMDR)</a:t>
            </a:r>
          </a:p>
          <a:p>
            <a:pPr lvl="1"/>
            <a:r>
              <a:rPr lang="en-US" sz="1400" dirty="0" smtClean="0"/>
              <a:t>Stress Inoculation Training</a:t>
            </a:r>
          </a:p>
          <a:p>
            <a:pPr lvl="1"/>
            <a:r>
              <a:rPr lang="en-US" sz="1400" dirty="0" smtClean="0"/>
              <a:t>Interpersonal Psychotherapy (IPT)</a:t>
            </a:r>
          </a:p>
          <a:p>
            <a:pPr lvl="1"/>
            <a:r>
              <a:rPr lang="en-US" sz="1400" dirty="0" smtClean="0"/>
              <a:t>Group Therapy</a:t>
            </a:r>
          </a:p>
          <a:p>
            <a:pPr lvl="1"/>
            <a:r>
              <a:rPr lang="en-US" sz="1400" dirty="0" smtClean="0"/>
              <a:t>Family Therapy</a:t>
            </a:r>
          </a:p>
          <a:p>
            <a:pPr lvl="1"/>
            <a:r>
              <a:rPr lang="en-US" sz="1400" dirty="0" smtClean="0"/>
              <a:t>Psychodynamic Therapy</a:t>
            </a:r>
          </a:p>
          <a:p>
            <a:pPr marL="342900" indent="-342900">
              <a:buFont typeface="+mj-lt"/>
              <a:buAutoNum type="arabicPeriod"/>
            </a:pPr>
            <a:r>
              <a:rPr lang="en-US" sz="3200" dirty="0" smtClean="0"/>
              <a:t>Medication</a:t>
            </a:r>
          </a:p>
          <a:p>
            <a:pPr marL="342900" indent="-342900">
              <a:buFont typeface="+mj-lt"/>
              <a:buAutoNum type="arabicPeriod"/>
            </a:pPr>
            <a:r>
              <a:rPr lang="en-US" sz="3600" dirty="0" smtClean="0"/>
              <a:t>Other</a:t>
            </a:r>
          </a:p>
          <a:p>
            <a:pPr lvl="1"/>
            <a:r>
              <a:rPr lang="en-US" sz="2800" dirty="0" smtClean="0"/>
              <a:t>Exercise and other physical activities </a:t>
            </a:r>
            <a:endParaRPr lang="en-US" sz="2800" dirty="0"/>
          </a:p>
        </p:txBody>
      </p:sp>
    </p:spTree>
    <p:extLst>
      <p:ext uri="{BB962C8B-B14F-4D97-AF65-F5344CB8AC3E}">
        <p14:creationId xmlns:p14="http://schemas.microsoft.com/office/powerpoint/2010/main" xmlns="" val="273632769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5400" dirty="0" smtClean="0"/>
              <a:t>Relationship between etiology and therapeutic approach</a:t>
            </a:r>
            <a:endParaRPr lang="en-US" sz="5400" dirty="0"/>
          </a:p>
        </p:txBody>
      </p:sp>
      <p:sp>
        <p:nvSpPr>
          <p:cNvPr id="3" name="Content Placeholder 2"/>
          <p:cNvSpPr>
            <a:spLocks noGrp="1"/>
          </p:cNvSpPr>
          <p:nvPr>
            <p:ph idx="1"/>
          </p:nvPr>
        </p:nvSpPr>
        <p:spPr>
          <a:xfrm>
            <a:off x="685801" y="2618585"/>
            <a:ext cx="10131425" cy="3649133"/>
          </a:xfrm>
        </p:spPr>
        <p:txBody>
          <a:bodyPr>
            <a:normAutofit fontScale="70000" lnSpcReduction="20000"/>
          </a:bodyPr>
          <a:lstStyle/>
          <a:p>
            <a:pPr>
              <a:lnSpc>
                <a:spcPct val="110000"/>
              </a:lnSpc>
            </a:pPr>
            <a:r>
              <a:rPr lang="en-US" sz="3400" b="1" dirty="0" smtClean="0"/>
              <a:t>Disclaimer: </a:t>
            </a:r>
          </a:p>
          <a:p>
            <a:pPr marL="342900" indent="-342900">
              <a:lnSpc>
                <a:spcPct val="110000"/>
              </a:lnSpc>
              <a:buFont typeface="+mj-lt"/>
              <a:buAutoNum type="arabicPeriod"/>
            </a:pPr>
            <a:r>
              <a:rPr lang="en-US" sz="2600" dirty="0" smtClean="0"/>
              <a:t>No 1 treatment works for everyone</a:t>
            </a:r>
          </a:p>
          <a:p>
            <a:pPr marL="342900" indent="-342900">
              <a:lnSpc>
                <a:spcPct val="110000"/>
              </a:lnSpc>
              <a:buFont typeface="+mj-lt"/>
              <a:buAutoNum type="arabicPeriod"/>
            </a:pPr>
            <a:r>
              <a:rPr lang="en-US" sz="2600" dirty="0" smtClean="0"/>
              <a:t>Identifying a specific cause is reductionist</a:t>
            </a:r>
          </a:p>
          <a:p>
            <a:pPr marL="342900" indent="-342900">
              <a:lnSpc>
                <a:spcPct val="110000"/>
              </a:lnSpc>
              <a:buFont typeface="+mj-lt"/>
              <a:buAutoNum type="arabicPeriod"/>
            </a:pPr>
            <a:r>
              <a:rPr lang="en-US" sz="2600" dirty="0" smtClean="0"/>
              <a:t>Can one truly treat symptoms when the “causes” are unknown</a:t>
            </a:r>
          </a:p>
          <a:p>
            <a:pPr marL="342900" indent="-342900">
              <a:lnSpc>
                <a:spcPct val="110000"/>
              </a:lnSpc>
              <a:buFont typeface="+mj-lt"/>
              <a:buAutoNum type="arabicPeriod"/>
            </a:pPr>
            <a:r>
              <a:rPr lang="en-US" sz="2600" dirty="0" smtClean="0"/>
              <a:t>Primary therapeutic approach aimed to reduce greatest risk factor</a:t>
            </a:r>
          </a:p>
          <a:p>
            <a:pPr marL="342900" indent="-342900">
              <a:lnSpc>
                <a:spcPct val="110000"/>
              </a:lnSpc>
              <a:buFont typeface="+mj-lt"/>
              <a:buAutoNum type="arabicPeriod"/>
            </a:pPr>
            <a:r>
              <a:rPr lang="en-US" sz="2600" dirty="0" smtClean="0"/>
              <a:t>Culture affects beliefs about causes and treatments</a:t>
            </a:r>
          </a:p>
          <a:p>
            <a:pPr marL="342900" indent="-342900">
              <a:lnSpc>
                <a:spcPct val="110000"/>
              </a:lnSpc>
              <a:buFont typeface="+mj-lt"/>
              <a:buAutoNum type="arabicPeriod"/>
            </a:pPr>
            <a:r>
              <a:rPr lang="en-US" sz="2600" dirty="0" smtClean="0"/>
              <a:t>Gender</a:t>
            </a:r>
          </a:p>
          <a:p>
            <a:pPr marL="342900" indent="-342900">
              <a:lnSpc>
                <a:spcPct val="110000"/>
              </a:lnSpc>
              <a:buFont typeface="+mj-lt"/>
              <a:buAutoNum type="arabicPeriod"/>
            </a:pPr>
            <a:r>
              <a:rPr lang="en-US" sz="2600" dirty="0" smtClean="0"/>
              <a:t>Desire to locate causes is a highly western phenomenon</a:t>
            </a:r>
          </a:p>
          <a:p>
            <a:pPr marL="342900" indent="-342900">
              <a:lnSpc>
                <a:spcPct val="110000"/>
              </a:lnSpc>
              <a:buFont typeface="+mj-lt"/>
              <a:buAutoNum type="arabicPeriod"/>
            </a:pPr>
            <a:r>
              <a:rPr lang="en-US" sz="2600" dirty="0" smtClean="0"/>
              <a:t>Eclectic approach works well </a:t>
            </a:r>
          </a:p>
          <a:p>
            <a:pPr marL="342900" indent="-342900">
              <a:buFont typeface="+mj-lt"/>
              <a:buAutoNum type="arabicPeriod"/>
            </a:pPr>
            <a:endParaRPr lang="en-US" dirty="0" smtClean="0"/>
          </a:p>
          <a:p>
            <a:pPr marL="342900" indent="-342900">
              <a:buFont typeface="+mj-lt"/>
              <a:buAutoNum type="arabicPeriod"/>
            </a:pPr>
            <a:endParaRPr lang="en-US" dirty="0"/>
          </a:p>
        </p:txBody>
      </p:sp>
    </p:spTree>
    <p:extLst>
      <p:ext uri="{BB962C8B-B14F-4D97-AF65-F5344CB8AC3E}">
        <p14:creationId xmlns:p14="http://schemas.microsoft.com/office/powerpoint/2010/main" xmlns="" val="601683296"/>
      </p:ext>
    </p:extLst>
  </p:cSld>
  <p:clrMapOvr>
    <a:masterClrMapping/>
  </p:clrMapOvr>
  <mc:AlternateContent xmlns:mc="http://schemas.openxmlformats.org/markup-compatibility/2006">
    <mc:Choice xmlns:p14="http://schemas.microsoft.com/office/powerpoint/2010/main" xmlns="" Requires="p14">
      <p:transition p14:dur="100">
        <p:cut/>
      </p:transition>
    </mc:Choice>
    <mc:Fallback>
      <p:transition>
        <p:cut/>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Relationship between etiology and therapeutic </a:t>
            </a:r>
            <a:r>
              <a:rPr lang="en-US" sz="4400" dirty="0" smtClean="0"/>
              <a:t>approach Cont’d</a:t>
            </a:r>
            <a:endParaRPr lang="en-US" sz="4400" dirty="0"/>
          </a:p>
        </p:txBody>
      </p:sp>
      <p:sp>
        <p:nvSpPr>
          <p:cNvPr id="3" name="Content Placeholder 2"/>
          <p:cNvSpPr>
            <a:spLocks noGrp="1"/>
          </p:cNvSpPr>
          <p:nvPr>
            <p:ph idx="1"/>
          </p:nvPr>
        </p:nvSpPr>
        <p:spPr/>
        <p:txBody>
          <a:bodyPr>
            <a:normAutofit fontScale="92500" lnSpcReduction="10000"/>
          </a:bodyPr>
          <a:lstStyle/>
          <a:p>
            <a:r>
              <a:rPr lang="en-US" dirty="0" smtClean="0"/>
              <a:t>Low levels of Serotonin are present in PTSD victims</a:t>
            </a:r>
          </a:p>
          <a:p>
            <a:pPr lvl="1"/>
            <a:r>
              <a:rPr lang="en-US" dirty="0" smtClean="0"/>
              <a:t>Use of SSRIs to help Serotonin stay in the synapse longer would be one way etiology would cause a therapeutic approach</a:t>
            </a:r>
          </a:p>
          <a:p>
            <a:r>
              <a:rPr lang="en-US" dirty="0" smtClean="0"/>
              <a:t>Low education about PTSD and an inability to cope with the traumatic event</a:t>
            </a:r>
          </a:p>
          <a:p>
            <a:pPr lvl="1"/>
            <a:r>
              <a:rPr lang="en-US" dirty="0" smtClean="0"/>
              <a:t>Use of Prolonged Exposure (PE) to educate patient and then enhance their ability to face the traumatic event so that they can move on with daily life</a:t>
            </a:r>
          </a:p>
          <a:p>
            <a:r>
              <a:rPr lang="en-US" dirty="0" smtClean="0"/>
              <a:t>Low levels of cortisol are also present</a:t>
            </a:r>
          </a:p>
          <a:p>
            <a:pPr lvl="1"/>
            <a:r>
              <a:rPr lang="en-US" dirty="0" smtClean="0"/>
              <a:t>Glucocorticoid provides a dose of </a:t>
            </a:r>
            <a:r>
              <a:rPr lang="en-US" dirty="0" err="1" smtClean="0"/>
              <a:t>corticosterone</a:t>
            </a:r>
            <a:r>
              <a:rPr lang="en-US" dirty="0" smtClean="0"/>
              <a:t> to boost cortisol </a:t>
            </a:r>
            <a:r>
              <a:rPr lang="en-US" dirty="0" err="1" smtClean="0"/>
              <a:t>levles</a:t>
            </a:r>
            <a:r>
              <a:rPr lang="en-US" dirty="0" smtClean="0"/>
              <a:t> and has worked in rats</a:t>
            </a:r>
          </a:p>
          <a:p>
            <a:pPr marL="0" indent="0">
              <a:buNone/>
            </a:pPr>
            <a:endParaRPr lang="en-US" dirty="0" smtClean="0"/>
          </a:p>
          <a:p>
            <a:r>
              <a:rPr lang="en-US" dirty="0" smtClean="0"/>
              <a:t>          There are many different relationships that exist and since PTSD is complex and relatively new. 				Researchers have not found an optimal treatment for PTSD, AND SYMPTOMS ARE WHAT ARE 				ULTIMTELY REDUCED RATHER THAN THE MENTAL ILLNES ITSELF</a:t>
            </a:r>
          </a:p>
        </p:txBody>
      </p:sp>
      <p:sp>
        <p:nvSpPr>
          <p:cNvPr id="4" name="5-Point Star 3"/>
          <p:cNvSpPr/>
          <p:nvPr/>
        </p:nvSpPr>
        <p:spPr>
          <a:xfrm>
            <a:off x="953037" y="5112913"/>
            <a:ext cx="489397" cy="489397"/>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12609994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Arrow Connector 5"/>
          <p:cNvCxnSpPr/>
          <p:nvPr/>
        </p:nvCxnSpPr>
        <p:spPr>
          <a:xfrm flipV="1">
            <a:off x="3065172" y="3335608"/>
            <a:ext cx="5585035" cy="8096"/>
          </a:xfrm>
          <a:prstGeom prst="straightConnector1">
            <a:avLst/>
          </a:prstGeom>
          <a:ln w="762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V="1">
            <a:off x="6104586" y="3464911"/>
            <a:ext cx="470080" cy="1160786"/>
          </a:xfrm>
          <a:prstGeom prst="straightConnector1">
            <a:avLst/>
          </a:prstGeom>
          <a:ln w="76200">
            <a:solidFill>
              <a:schemeClr val="bg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4095482" y="3502040"/>
            <a:ext cx="705117" cy="812384"/>
          </a:xfrm>
          <a:prstGeom prst="straightConnector1">
            <a:avLst/>
          </a:prstGeom>
          <a:ln w="762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3503054" y="2046548"/>
            <a:ext cx="1339403" cy="1203944"/>
          </a:xfrm>
          <a:prstGeom prst="straightConnector1">
            <a:avLst/>
          </a:prstGeom>
          <a:ln w="762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6104586" y="2481064"/>
            <a:ext cx="521594" cy="769428"/>
          </a:xfrm>
          <a:prstGeom prst="straightConnector1">
            <a:avLst/>
          </a:prstGeom>
          <a:ln w="76200">
            <a:solidFill>
              <a:schemeClr val="tx2">
                <a:lumMod val="1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0" name="Rounded Rectangle 9"/>
          <p:cNvSpPr/>
          <p:nvPr/>
        </p:nvSpPr>
        <p:spPr>
          <a:xfrm>
            <a:off x="4984124" y="4522119"/>
            <a:ext cx="2343955" cy="1595993"/>
          </a:xfrm>
          <a:prstGeom prst="roundRect">
            <a:avLst/>
          </a:prstGeom>
          <a:solidFill>
            <a:schemeClr val="bg2">
              <a:lumMod val="60000"/>
              <a:lumOff val="40000"/>
            </a:schemeClr>
          </a:solidFill>
          <a:ln>
            <a:solidFill>
              <a:schemeClr val="bg1"/>
            </a:solidFill>
          </a:ln>
          <a:effectLst>
            <a:innerShdw blurRad="63500" dist="50800" dir="18900000">
              <a:prstClr val="black">
                <a:alpha val="50000"/>
              </a:prstClr>
            </a:innerShdw>
          </a:effectLst>
          <a:scene3d>
            <a:camera prst="perspectiveBelow"/>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579550" y="2455061"/>
            <a:ext cx="2485622" cy="1481070"/>
          </a:xfrm>
          <a:prstGeom prst="rect">
            <a:avLst/>
          </a:prstGeom>
          <a:solidFill>
            <a:schemeClr val="accent5">
              <a:lumMod val="20000"/>
              <a:lumOff val="80000"/>
            </a:schemeClr>
          </a:solidFill>
          <a:ln>
            <a:solidFill>
              <a:schemeClr val="bg1"/>
            </a:solidFill>
          </a:ln>
          <a:effectLst>
            <a:innerShdw blurRad="114300">
              <a:prstClr val="black"/>
            </a:innerShdw>
            <a:softEdge rad="635000"/>
          </a:effectLst>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933719" y="3010930"/>
            <a:ext cx="1777284" cy="369332"/>
          </a:xfrm>
          <a:prstGeom prst="rect">
            <a:avLst/>
          </a:prstGeom>
          <a:noFill/>
        </p:spPr>
        <p:txBody>
          <a:bodyPr wrap="square" rtlCol="0">
            <a:spAutoFit/>
          </a:bodyPr>
          <a:lstStyle/>
          <a:p>
            <a:r>
              <a:rPr lang="en-US" dirty="0" smtClean="0">
                <a:solidFill>
                  <a:schemeClr val="bg2">
                    <a:lumMod val="75000"/>
                  </a:schemeClr>
                </a:solidFill>
              </a:rPr>
              <a:t>Traumatic event</a:t>
            </a:r>
            <a:endParaRPr lang="en-US" dirty="0">
              <a:solidFill>
                <a:schemeClr val="bg2">
                  <a:lumMod val="75000"/>
                </a:schemeClr>
              </a:solidFill>
            </a:endParaRPr>
          </a:p>
        </p:txBody>
      </p:sp>
      <p:sp>
        <p:nvSpPr>
          <p:cNvPr id="8" name="Oval 7"/>
          <p:cNvSpPr/>
          <p:nvPr/>
        </p:nvSpPr>
        <p:spPr>
          <a:xfrm>
            <a:off x="2034862" y="4110644"/>
            <a:ext cx="2743200" cy="2627290"/>
          </a:xfrm>
          <a:prstGeom prst="ellipse">
            <a:avLst/>
          </a:prstGeom>
          <a:solidFill>
            <a:srgbClr val="FFFF00"/>
          </a:solidFill>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2723882" y="4885680"/>
            <a:ext cx="1481070" cy="1569660"/>
          </a:xfrm>
          <a:prstGeom prst="rect">
            <a:avLst/>
          </a:prstGeom>
          <a:noFill/>
        </p:spPr>
        <p:txBody>
          <a:bodyPr wrap="square" rtlCol="0">
            <a:spAutoFit/>
          </a:bodyPr>
          <a:lstStyle/>
          <a:p>
            <a:r>
              <a:rPr lang="en-US" sz="1600" dirty="0" smtClean="0">
                <a:solidFill>
                  <a:schemeClr val="bg2">
                    <a:lumMod val="75000"/>
                  </a:schemeClr>
                </a:solidFill>
              </a:rPr>
              <a:t>Biological Factor:</a:t>
            </a:r>
          </a:p>
          <a:p>
            <a:r>
              <a:rPr lang="en-US" sz="1600" dirty="0" smtClean="0">
                <a:solidFill>
                  <a:schemeClr val="bg2">
                    <a:lumMod val="75000"/>
                  </a:schemeClr>
                </a:solidFill>
              </a:rPr>
              <a:t>Genetic Predisposition</a:t>
            </a:r>
          </a:p>
          <a:p>
            <a:r>
              <a:rPr lang="en-US" sz="1600" dirty="0" smtClean="0">
                <a:solidFill>
                  <a:schemeClr val="bg2">
                    <a:lumMod val="75000"/>
                  </a:schemeClr>
                </a:solidFill>
              </a:rPr>
              <a:t>(True et al., 1993) </a:t>
            </a:r>
            <a:endParaRPr lang="en-US" sz="1600" dirty="0">
              <a:solidFill>
                <a:schemeClr val="bg2">
                  <a:lumMod val="75000"/>
                </a:schemeClr>
              </a:solidFill>
            </a:endParaRPr>
          </a:p>
        </p:txBody>
      </p:sp>
      <p:sp>
        <p:nvSpPr>
          <p:cNvPr id="12" name="Rounded Rectangle 11"/>
          <p:cNvSpPr/>
          <p:nvPr/>
        </p:nvSpPr>
        <p:spPr>
          <a:xfrm>
            <a:off x="1918952" y="425004"/>
            <a:ext cx="2743200" cy="1803042"/>
          </a:xfrm>
          <a:prstGeom prst="roundRect">
            <a:avLst/>
          </a:prstGeom>
          <a:solidFill>
            <a:schemeClr val="accent3">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2337515" y="914399"/>
            <a:ext cx="1906074" cy="1200329"/>
          </a:xfrm>
          <a:prstGeom prst="rect">
            <a:avLst/>
          </a:prstGeom>
          <a:noFill/>
        </p:spPr>
        <p:txBody>
          <a:bodyPr wrap="square" rtlCol="0">
            <a:spAutoFit/>
          </a:bodyPr>
          <a:lstStyle/>
          <a:p>
            <a:r>
              <a:rPr lang="en-US" dirty="0" smtClean="0">
                <a:solidFill>
                  <a:schemeClr val="bg2">
                    <a:lumMod val="75000"/>
                  </a:schemeClr>
                </a:solidFill>
              </a:rPr>
              <a:t>Cognitive factor: </a:t>
            </a:r>
          </a:p>
          <a:p>
            <a:r>
              <a:rPr lang="en-US" dirty="0" smtClean="0">
                <a:solidFill>
                  <a:schemeClr val="bg2">
                    <a:lumMod val="75000"/>
                  </a:schemeClr>
                </a:solidFill>
              </a:rPr>
              <a:t>Coping ability</a:t>
            </a:r>
          </a:p>
          <a:p>
            <a:r>
              <a:rPr lang="en-US" dirty="0" smtClean="0">
                <a:solidFill>
                  <a:schemeClr val="bg2">
                    <a:lumMod val="75000"/>
                  </a:schemeClr>
                </a:solidFill>
              </a:rPr>
              <a:t>(</a:t>
            </a:r>
            <a:r>
              <a:rPr lang="en-US" dirty="0" err="1" smtClean="0">
                <a:solidFill>
                  <a:schemeClr val="bg2">
                    <a:lumMod val="75000"/>
                  </a:schemeClr>
                </a:solidFill>
              </a:rPr>
              <a:t>Foa</a:t>
            </a:r>
            <a:r>
              <a:rPr lang="en-US" dirty="0" smtClean="0">
                <a:solidFill>
                  <a:schemeClr val="bg2">
                    <a:lumMod val="75000"/>
                  </a:schemeClr>
                </a:solidFill>
              </a:rPr>
              <a:t> &amp; </a:t>
            </a:r>
            <a:r>
              <a:rPr lang="en-US" dirty="0" err="1" smtClean="0">
                <a:solidFill>
                  <a:schemeClr val="bg2">
                    <a:lumMod val="75000"/>
                  </a:schemeClr>
                </a:solidFill>
              </a:rPr>
              <a:t>Kozak</a:t>
            </a:r>
            <a:r>
              <a:rPr lang="en-US" dirty="0" smtClean="0">
                <a:solidFill>
                  <a:schemeClr val="bg2">
                    <a:lumMod val="75000"/>
                  </a:schemeClr>
                </a:solidFill>
              </a:rPr>
              <a:t>, 1986)</a:t>
            </a:r>
            <a:endParaRPr lang="en-US" dirty="0">
              <a:solidFill>
                <a:schemeClr val="bg2">
                  <a:lumMod val="75000"/>
                </a:schemeClr>
              </a:solidFill>
            </a:endParaRPr>
          </a:p>
        </p:txBody>
      </p:sp>
      <p:sp>
        <p:nvSpPr>
          <p:cNvPr id="20" name="TextBox 19"/>
          <p:cNvSpPr txBox="1"/>
          <p:nvPr/>
        </p:nvSpPr>
        <p:spPr>
          <a:xfrm>
            <a:off x="5338293" y="4885680"/>
            <a:ext cx="1944710" cy="1477328"/>
          </a:xfrm>
          <a:prstGeom prst="rect">
            <a:avLst/>
          </a:prstGeom>
          <a:noFill/>
        </p:spPr>
        <p:txBody>
          <a:bodyPr wrap="square" rtlCol="0">
            <a:spAutoFit/>
          </a:bodyPr>
          <a:lstStyle/>
          <a:p>
            <a:r>
              <a:rPr lang="en-US" dirty="0" smtClean="0">
                <a:solidFill>
                  <a:schemeClr val="bg2">
                    <a:lumMod val="75000"/>
                  </a:schemeClr>
                </a:solidFill>
              </a:rPr>
              <a:t>Sociocultural factors: Societal expectations</a:t>
            </a:r>
          </a:p>
          <a:p>
            <a:r>
              <a:rPr lang="en-US" dirty="0" smtClean="0">
                <a:solidFill>
                  <a:schemeClr val="bg2">
                    <a:lumMod val="75000"/>
                  </a:schemeClr>
                </a:solidFill>
              </a:rPr>
              <a:t>(</a:t>
            </a:r>
            <a:r>
              <a:rPr lang="en-US" dirty="0" err="1" smtClean="0">
                <a:solidFill>
                  <a:schemeClr val="bg2">
                    <a:lumMod val="75000"/>
                  </a:schemeClr>
                </a:solidFill>
              </a:rPr>
              <a:t>Nayback</a:t>
            </a:r>
            <a:r>
              <a:rPr lang="en-US" dirty="0" smtClean="0">
                <a:solidFill>
                  <a:schemeClr val="bg2">
                    <a:lumMod val="75000"/>
                  </a:schemeClr>
                </a:solidFill>
              </a:rPr>
              <a:t>, 2008)</a:t>
            </a:r>
          </a:p>
          <a:p>
            <a:endParaRPr lang="en-US" dirty="0">
              <a:solidFill>
                <a:schemeClr val="bg2">
                  <a:lumMod val="75000"/>
                </a:schemeClr>
              </a:solidFill>
            </a:endParaRPr>
          </a:p>
        </p:txBody>
      </p:sp>
      <p:sp>
        <p:nvSpPr>
          <p:cNvPr id="22" name="Rectangle 21"/>
          <p:cNvSpPr/>
          <p:nvPr/>
        </p:nvSpPr>
        <p:spPr>
          <a:xfrm>
            <a:off x="5125792" y="489890"/>
            <a:ext cx="3335630" cy="2086378"/>
          </a:xfrm>
          <a:prstGeom prst="rect">
            <a:avLst/>
          </a:prstGeom>
          <a:ln>
            <a:solidFill>
              <a:schemeClr val="tx2">
                <a:lumMod val="10000"/>
              </a:schemeClr>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5087155" y="489890"/>
            <a:ext cx="3078051" cy="2800767"/>
          </a:xfrm>
          <a:prstGeom prst="rect">
            <a:avLst/>
          </a:prstGeom>
          <a:noFill/>
          <a:ln>
            <a:noFill/>
          </a:ln>
        </p:spPr>
        <p:txBody>
          <a:bodyPr wrap="square" rtlCol="0">
            <a:spAutoFit/>
          </a:bodyPr>
          <a:lstStyle/>
          <a:p>
            <a:r>
              <a:rPr lang="en-US" sz="1200" dirty="0" smtClean="0">
                <a:solidFill>
                  <a:schemeClr val="bg2">
                    <a:lumMod val="75000"/>
                  </a:schemeClr>
                </a:solidFill>
              </a:rPr>
              <a:t>Pathophysiology</a:t>
            </a:r>
          </a:p>
          <a:p>
            <a:pPr marL="285750" indent="-285750">
              <a:buFont typeface="Arial" panose="020B0604020202020204" pitchFamily="34" charset="0"/>
              <a:buChar char="•"/>
            </a:pPr>
            <a:r>
              <a:rPr lang="en-US" sz="1200" dirty="0" smtClean="0">
                <a:solidFill>
                  <a:schemeClr val="bg2">
                    <a:lumMod val="75000"/>
                  </a:schemeClr>
                </a:solidFill>
              </a:rPr>
              <a:t>Neuroendocrinology</a:t>
            </a:r>
          </a:p>
          <a:p>
            <a:pPr marL="742950" lvl="1" indent="-285750">
              <a:buFont typeface="Arial" panose="020B0604020202020204" pitchFamily="34" charset="0"/>
              <a:buChar char="•"/>
            </a:pPr>
            <a:r>
              <a:rPr lang="en-US" sz="1200" dirty="0" smtClean="0">
                <a:solidFill>
                  <a:schemeClr val="bg2">
                    <a:lumMod val="75000"/>
                  </a:schemeClr>
                </a:solidFill>
              </a:rPr>
              <a:t>Over-reactive adrenaline response</a:t>
            </a:r>
          </a:p>
          <a:p>
            <a:pPr marL="742950" lvl="1" indent="-285750">
              <a:buFont typeface="Arial" panose="020B0604020202020204" pitchFamily="34" charset="0"/>
              <a:buChar char="•"/>
            </a:pPr>
            <a:r>
              <a:rPr lang="en-US" sz="1200" dirty="0" err="1" smtClean="0">
                <a:solidFill>
                  <a:schemeClr val="bg2">
                    <a:lumMod val="75000"/>
                  </a:schemeClr>
                </a:solidFill>
              </a:rPr>
              <a:t>Hypocortisolism</a:t>
            </a:r>
            <a:endParaRPr lang="en-US" sz="1200" dirty="0">
              <a:solidFill>
                <a:schemeClr val="bg2">
                  <a:lumMod val="75000"/>
                </a:schemeClr>
              </a:solidFill>
            </a:endParaRPr>
          </a:p>
          <a:p>
            <a:pPr marL="742950" lvl="1" indent="-285750">
              <a:buFont typeface="Arial" panose="020B0604020202020204" pitchFamily="34" charset="0"/>
              <a:buChar char="•"/>
            </a:pPr>
            <a:r>
              <a:rPr lang="en-US" sz="1200" dirty="0" smtClean="0">
                <a:solidFill>
                  <a:schemeClr val="bg2">
                    <a:lumMod val="75000"/>
                  </a:schemeClr>
                </a:solidFill>
              </a:rPr>
              <a:t>High norepinephrine</a:t>
            </a:r>
          </a:p>
          <a:p>
            <a:pPr marL="285750" indent="-285750">
              <a:buFont typeface="Arial" panose="020B0604020202020204" pitchFamily="34" charset="0"/>
              <a:buChar char="•"/>
            </a:pPr>
            <a:r>
              <a:rPr lang="en-US" sz="1200" dirty="0" err="1" smtClean="0">
                <a:solidFill>
                  <a:schemeClr val="bg2">
                    <a:lumMod val="75000"/>
                  </a:schemeClr>
                </a:solidFill>
              </a:rPr>
              <a:t>Neuroanatomy</a:t>
            </a:r>
            <a:endParaRPr lang="en-US" sz="1200" dirty="0" smtClean="0">
              <a:solidFill>
                <a:schemeClr val="bg2">
                  <a:lumMod val="75000"/>
                </a:schemeClr>
              </a:solidFill>
            </a:endParaRPr>
          </a:p>
          <a:p>
            <a:pPr marL="742950" lvl="1" indent="-285750">
              <a:buFont typeface="Arial" panose="020B0604020202020204" pitchFamily="34" charset="0"/>
              <a:buChar char="•"/>
            </a:pPr>
            <a:r>
              <a:rPr lang="en-US" sz="1200" dirty="0" smtClean="0">
                <a:solidFill>
                  <a:schemeClr val="bg2">
                    <a:lumMod val="75000"/>
                  </a:schemeClr>
                </a:solidFill>
              </a:rPr>
              <a:t>HPA Axis</a:t>
            </a:r>
          </a:p>
          <a:p>
            <a:pPr marL="742950" lvl="1" indent="-285750">
              <a:buFont typeface="Arial" panose="020B0604020202020204" pitchFamily="34" charset="0"/>
              <a:buChar char="•"/>
            </a:pPr>
            <a:r>
              <a:rPr lang="en-US" sz="1200" dirty="0" smtClean="0">
                <a:solidFill>
                  <a:schemeClr val="bg2">
                    <a:lumMod val="75000"/>
                  </a:schemeClr>
                </a:solidFill>
              </a:rPr>
              <a:t>Hippocampus and flashbacks = suppression</a:t>
            </a:r>
          </a:p>
          <a:p>
            <a:r>
              <a:rPr lang="en-US" sz="1200" dirty="0" smtClean="0">
                <a:solidFill>
                  <a:schemeClr val="bg2">
                    <a:lumMod val="75000"/>
                  </a:schemeClr>
                </a:solidFill>
              </a:rPr>
              <a:t>(Skelton et al., 2011)</a:t>
            </a:r>
          </a:p>
          <a:p>
            <a:r>
              <a:rPr lang="en-US" sz="1200" dirty="0" smtClean="0">
                <a:solidFill>
                  <a:schemeClr val="bg2">
                    <a:lumMod val="75000"/>
                  </a:schemeClr>
                </a:solidFill>
              </a:rPr>
              <a:t>(Heim, </a:t>
            </a:r>
            <a:r>
              <a:rPr lang="en-US" sz="1200" dirty="0" err="1" smtClean="0">
                <a:solidFill>
                  <a:schemeClr val="bg2">
                    <a:lumMod val="75000"/>
                  </a:schemeClr>
                </a:solidFill>
              </a:rPr>
              <a:t>Elhert</a:t>
            </a:r>
            <a:r>
              <a:rPr lang="en-US" sz="1200" dirty="0" smtClean="0">
                <a:solidFill>
                  <a:schemeClr val="bg2">
                    <a:lumMod val="75000"/>
                  </a:schemeClr>
                </a:solidFill>
              </a:rPr>
              <a:t>, and </a:t>
            </a:r>
            <a:r>
              <a:rPr lang="en-US" sz="1200" dirty="0" err="1" smtClean="0">
                <a:solidFill>
                  <a:schemeClr val="bg2">
                    <a:lumMod val="75000"/>
                  </a:schemeClr>
                </a:solidFill>
              </a:rPr>
              <a:t>Hellhammer</a:t>
            </a:r>
            <a:r>
              <a:rPr lang="en-US" sz="1200" dirty="0" smtClean="0">
                <a:solidFill>
                  <a:schemeClr val="bg2">
                    <a:lumMod val="75000"/>
                  </a:schemeClr>
                </a:solidFill>
              </a:rPr>
              <a:t>, 2000) </a:t>
            </a:r>
          </a:p>
          <a:p>
            <a:pPr lvl="1"/>
            <a:endParaRPr lang="en-US" sz="1100" dirty="0" smtClean="0">
              <a:solidFill>
                <a:schemeClr val="bg2">
                  <a:lumMod val="75000"/>
                </a:schemeClr>
              </a:solidFill>
            </a:endParaRPr>
          </a:p>
          <a:p>
            <a:endParaRPr lang="en-US" sz="1100" dirty="0" smtClean="0">
              <a:solidFill>
                <a:schemeClr val="bg2">
                  <a:lumMod val="75000"/>
                </a:schemeClr>
              </a:solidFill>
            </a:endParaRPr>
          </a:p>
          <a:p>
            <a:pPr marL="628650" lvl="1" indent="-171450">
              <a:buFont typeface="Arial" panose="020B0604020202020204" pitchFamily="34" charset="0"/>
              <a:buChar char="•"/>
            </a:pPr>
            <a:endParaRPr lang="en-US" sz="1100" dirty="0">
              <a:solidFill>
                <a:schemeClr val="bg2">
                  <a:lumMod val="75000"/>
                </a:schemeClr>
              </a:solidFill>
            </a:endParaRPr>
          </a:p>
          <a:p>
            <a:pPr lvl="2"/>
            <a:endParaRPr lang="en-US" sz="1100" dirty="0" smtClean="0"/>
          </a:p>
        </p:txBody>
      </p:sp>
      <p:sp>
        <p:nvSpPr>
          <p:cNvPr id="17" name="Rounded Rectangle 16"/>
          <p:cNvSpPr/>
          <p:nvPr/>
        </p:nvSpPr>
        <p:spPr>
          <a:xfrm rot="5400000">
            <a:off x="9056049" y="2264976"/>
            <a:ext cx="1700011" cy="2322595"/>
          </a:xfrm>
          <a:prstGeom prst="roundRect">
            <a:avLst/>
          </a:prstGeom>
          <a:solidFill>
            <a:schemeClr val="accent6"/>
          </a:solidFill>
          <a:ln>
            <a:solidFill>
              <a:schemeClr val="bg1"/>
            </a:solidFill>
          </a:ln>
          <a:effectLst>
            <a:outerShdw blurRad="152400" dist="317500" dir="5400000" sx="90000" sy="-19000" rotWithShape="0">
              <a:prstClr val="black">
                <a:alpha val="15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9269571" y="3046943"/>
            <a:ext cx="1178417" cy="646331"/>
          </a:xfrm>
          <a:prstGeom prst="rect">
            <a:avLst/>
          </a:prstGeom>
          <a:noFill/>
        </p:spPr>
        <p:txBody>
          <a:bodyPr wrap="square" rtlCol="0">
            <a:spAutoFit/>
          </a:bodyPr>
          <a:lstStyle/>
          <a:p>
            <a:r>
              <a:rPr lang="en-US" sz="3600" dirty="0" smtClean="0">
                <a:solidFill>
                  <a:schemeClr val="bg2">
                    <a:lumMod val="75000"/>
                  </a:schemeClr>
                </a:solidFill>
              </a:rPr>
              <a:t>PTSD</a:t>
            </a:r>
            <a:endParaRPr lang="en-US" sz="3600" dirty="0">
              <a:solidFill>
                <a:schemeClr val="bg2">
                  <a:lumMod val="75000"/>
                </a:schemeClr>
              </a:solidFill>
            </a:endParaRPr>
          </a:p>
        </p:txBody>
      </p:sp>
    </p:spTree>
    <p:extLst>
      <p:ext uri="{BB962C8B-B14F-4D97-AF65-F5344CB8AC3E}">
        <p14:creationId xmlns:p14="http://schemas.microsoft.com/office/powerpoint/2010/main" xmlns="" val="4218168789"/>
      </p:ext>
    </p:extLst>
  </p:cSld>
  <p:clrMapOvr>
    <a:masterClrMapping/>
  </p:clrMapOvr>
  <mc:AlternateContent xmlns:mc="http://schemas.openxmlformats.org/markup-compatibility/2006">
    <mc:Choice xmlns:p14="http://schemas.microsoft.com/office/powerpoint/2010/main" xmlns="" Requires="p14">
      <p:transition p14:dur="100">
        <p:cut/>
      </p:transition>
    </mc:Choice>
    <mc:Fallback>
      <p:transition>
        <p:cu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t>Videos of PTSD</a:t>
            </a:r>
            <a:endParaRPr lang="en-US" sz="4400" dirty="0"/>
          </a:p>
        </p:txBody>
      </p:sp>
      <p:sp>
        <p:nvSpPr>
          <p:cNvPr id="3" name="Content Placeholder 2"/>
          <p:cNvSpPr>
            <a:spLocks noGrp="1"/>
          </p:cNvSpPr>
          <p:nvPr>
            <p:ph idx="1"/>
          </p:nvPr>
        </p:nvSpPr>
        <p:spPr/>
        <p:txBody>
          <a:bodyPr>
            <a:normAutofit/>
          </a:bodyPr>
          <a:lstStyle/>
          <a:p>
            <a:r>
              <a:rPr lang="en-US" sz="2000" dirty="0" smtClean="0"/>
              <a:t>YouTube</a:t>
            </a:r>
            <a:r>
              <a:rPr lang="en-US" sz="2000" dirty="0"/>
              <a:t>: </a:t>
            </a:r>
            <a:r>
              <a:rPr lang="en-US" sz="2000" dirty="0">
                <a:hlinkClick r:id="rId2"/>
              </a:rPr>
              <a:t>http://</a:t>
            </a:r>
            <a:r>
              <a:rPr lang="en-US" sz="2000" dirty="0" smtClean="0">
                <a:hlinkClick r:id="rId2"/>
              </a:rPr>
              <a:t>www.youtube.com/watch?v=azWNpCap_Ww</a:t>
            </a:r>
            <a:endParaRPr lang="en-US" sz="2000" dirty="0" smtClean="0"/>
          </a:p>
          <a:p>
            <a:r>
              <a:rPr lang="en-US" sz="2000" dirty="0"/>
              <a:t>CBS NEWS: http://www.cbsnews.com/news/the-war-within-treating-ptsd/</a:t>
            </a:r>
          </a:p>
        </p:txBody>
      </p:sp>
    </p:spTree>
    <p:extLst>
      <p:ext uri="{BB962C8B-B14F-4D97-AF65-F5344CB8AC3E}">
        <p14:creationId xmlns:p14="http://schemas.microsoft.com/office/powerpoint/2010/main" xmlns="" val="152276979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a:t>Etiology: Biological Factors</a:t>
            </a:r>
          </a:p>
        </p:txBody>
      </p:sp>
      <p:sp>
        <p:nvSpPr>
          <p:cNvPr id="3" name="Content Placeholder 2"/>
          <p:cNvSpPr>
            <a:spLocks noGrp="1"/>
          </p:cNvSpPr>
          <p:nvPr>
            <p:ph idx="1"/>
          </p:nvPr>
        </p:nvSpPr>
        <p:spPr/>
        <p:txBody>
          <a:bodyPr/>
          <a:lstStyle/>
          <a:p>
            <a:r>
              <a:rPr lang="en-US" sz="3200" dirty="0"/>
              <a:t>Noradrenaline</a:t>
            </a:r>
          </a:p>
          <a:p>
            <a:r>
              <a:rPr lang="en-US" sz="3200" dirty="0" err="1"/>
              <a:t>Stathmin</a:t>
            </a:r>
            <a:endParaRPr lang="en-US" sz="3200" dirty="0"/>
          </a:p>
          <a:p>
            <a:r>
              <a:rPr lang="en-US" sz="3200" dirty="0"/>
              <a:t>GRP (gastrin-releasing peptide)</a:t>
            </a:r>
          </a:p>
          <a:p>
            <a:r>
              <a:rPr lang="en-US" sz="3200" dirty="0" err="1"/>
              <a:t>Hyperresponsive</a:t>
            </a:r>
            <a:r>
              <a:rPr lang="en-US" sz="3200" dirty="0"/>
              <a:t> Amygdala and Prefrontal Cortex</a:t>
            </a:r>
          </a:p>
          <a:p>
            <a:pPr lvl="1"/>
            <a:r>
              <a:rPr lang="en-US" sz="3200" dirty="0"/>
              <a:t>Shin et al. (2001)</a:t>
            </a:r>
          </a:p>
          <a:p>
            <a:endParaRPr lang="en-US" dirty="0"/>
          </a:p>
        </p:txBody>
      </p:sp>
    </p:spTree>
    <p:extLst>
      <p:ext uri="{BB962C8B-B14F-4D97-AF65-F5344CB8AC3E}">
        <p14:creationId xmlns:p14="http://schemas.microsoft.com/office/powerpoint/2010/main" xmlns="" val="2911464765"/>
      </p:ext>
    </p:extLst>
  </p:cSld>
  <p:clrMapOvr>
    <a:masterClrMapping/>
  </p:clrMapOvr>
  <mc:AlternateContent xmlns:mc="http://schemas.openxmlformats.org/markup-compatibility/2006">
    <mc:Choice xmlns:p14="http://schemas.microsoft.com/office/powerpoint/2010/main" xmlns="" Requires="p14">
      <p:transition p14:dur="100">
        <p:cut/>
      </p:transition>
    </mc:Choice>
    <mc:Fallback>
      <p:transition>
        <p:cu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Etiology: Cognitive Factors</a:t>
            </a:r>
          </a:p>
        </p:txBody>
      </p:sp>
      <p:sp>
        <p:nvSpPr>
          <p:cNvPr id="3" name="Content Placeholder 2"/>
          <p:cNvSpPr>
            <a:spLocks noGrp="1"/>
          </p:cNvSpPr>
          <p:nvPr>
            <p:ph idx="1"/>
          </p:nvPr>
        </p:nvSpPr>
        <p:spPr/>
        <p:txBody>
          <a:bodyPr/>
          <a:lstStyle/>
          <a:p>
            <a:r>
              <a:rPr lang="en-US" sz="4000" dirty="0"/>
              <a:t>Appraisal</a:t>
            </a:r>
          </a:p>
          <a:p>
            <a:r>
              <a:rPr lang="en-US" sz="4000" dirty="0"/>
              <a:t>Lower Intelligence</a:t>
            </a:r>
          </a:p>
          <a:p>
            <a:pPr lvl="1"/>
            <a:r>
              <a:rPr lang="en-US" sz="4000" dirty="0"/>
              <a:t>McNally and Shin (1995)</a:t>
            </a:r>
          </a:p>
          <a:p>
            <a:endParaRPr lang="en-US" dirty="0"/>
          </a:p>
        </p:txBody>
      </p:sp>
    </p:spTree>
    <p:extLst>
      <p:ext uri="{BB962C8B-B14F-4D97-AF65-F5344CB8AC3E}">
        <p14:creationId xmlns:p14="http://schemas.microsoft.com/office/powerpoint/2010/main" xmlns="" val="109665285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5400" dirty="0"/>
              <a:t>Etiology: Sociocultural Factors</a:t>
            </a:r>
          </a:p>
        </p:txBody>
      </p:sp>
      <p:sp>
        <p:nvSpPr>
          <p:cNvPr id="3" name="Content Placeholder 2"/>
          <p:cNvSpPr>
            <a:spLocks noGrp="1"/>
          </p:cNvSpPr>
          <p:nvPr>
            <p:ph idx="1"/>
          </p:nvPr>
        </p:nvSpPr>
        <p:spPr/>
        <p:txBody>
          <a:bodyPr/>
          <a:lstStyle/>
          <a:p>
            <a:r>
              <a:rPr lang="en-US" sz="3200" dirty="0"/>
              <a:t>Discrimination</a:t>
            </a:r>
          </a:p>
          <a:p>
            <a:r>
              <a:rPr lang="en-US" sz="3200" dirty="0"/>
              <a:t>Oppression</a:t>
            </a:r>
          </a:p>
          <a:p>
            <a:r>
              <a:rPr lang="en-US" sz="3200" dirty="0" err="1"/>
              <a:t>Roysircar</a:t>
            </a:r>
            <a:r>
              <a:rPr lang="en-US" sz="3200" dirty="0"/>
              <a:t> (2000)</a:t>
            </a:r>
          </a:p>
          <a:p>
            <a:r>
              <a:rPr lang="en-US" sz="3200" dirty="0"/>
              <a:t>Societal Expectations</a:t>
            </a:r>
          </a:p>
          <a:p>
            <a:endParaRPr lang="en-US" dirty="0"/>
          </a:p>
        </p:txBody>
      </p:sp>
    </p:spTree>
    <p:extLst>
      <p:ext uri="{BB962C8B-B14F-4D97-AF65-F5344CB8AC3E}">
        <p14:creationId xmlns:p14="http://schemas.microsoft.com/office/powerpoint/2010/main" xmlns="" val="1644020739"/>
      </p:ext>
    </p:extLst>
  </p:cSld>
  <p:clrMapOvr>
    <a:masterClrMapping/>
  </p:clrMapOvr>
  <mc:AlternateContent xmlns:mc="http://schemas.openxmlformats.org/markup-compatibility/2006">
    <mc:Choice xmlns:p14="http://schemas.microsoft.com/office/powerpoint/2010/main" xmlns="" Requires="p14">
      <p:transition p14:dur="100">
        <p:cut/>
      </p:transition>
    </mc:Choice>
    <mc:Fallback>
      <p:transition>
        <p:cu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7200" dirty="0" smtClean="0"/>
              <a:t>symptoms</a:t>
            </a:r>
            <a:endParaRPr lang="en-US" sz="7200" dirty="0"/>
          </a:p>
        </p:txBody>
      </p:sp>
      <p:sp>
        <p:nvSpPr>
          <p:cNvPr id="3" name="Content Placeholder 2"/>
          <p:cNvSpPr>
            <a:spLocks noGrp="1"/>
          </p:cNvSpPr>
          <p:nvPr>
            <p:ph idx="1"/>
          </p:nvPr>
        </p:nvSpPr>
        <p:spPr/>
        <p:txBody>
          <a:bodyPr>
            <a:normAutofit/>
          </a:bodyPr>
          <a:lstStyle/>
          <a:p>
            <a:r>
              <a:rPr lang="en-US" sz="3600" dirty="0" smtClean="0"/>
              <a:t>Re-experiencing </a:t>
            </a:r>
          </a:p>
          <a:p>
            <a:r>
              <a:rPr lang="en-US" sz="3600" dirty="0" smtClean="0"/>
              <a:t>Avoidance </a:t>
            </a:r>
          </a:p>
          <a:p>
            <a:r>
              <a:rPr lang="en-US" sz="3600" dirty="0" smtClean="0"/>
              <a:t>Hyper arousal</a:t>
            </a:r>
            <a:endParaRPr lang="en-US" sz="3600" dirty="0"/>
          </a:p>
        </p:txBody>
      </p:sp>
    </p:spTree>
    <p:extLst>
      <p:ext uri="{BB962C8B-B14F-4D97-AF65-F5344CB8AC3E}">
        <p14:creationId xmlns:p14="http://schemas.microsoft.com/office/powerpoint/2010/main" xmlns="" val="190797076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7200" dirty="0" smtClean="0"/>
              <a:t>Prevalence</a:t>
            </a:r>
            <a:endParaRPr lang="en-US" sz="7200" dirty="0"/>
          </a:p>
        </p:txBody>
      </p:sp>
      <p:sp>
        <p:nvSpPr>
          <p:cNvPr id="3" name="Content Placeholder 2"/>
          <p:cNvSpPr>
            <a:spLocks noGrp="1"/>
          </p:cNvSpPr>
          <p:nvPr>
            <p:ph idx="1"/>
          </p:nvPr>
        </p:nvSpPr>
        <p:spPr/>
        <p:txBody>
          <a:bodyPr>
            <a:normAutofit/>
          </a:bodyPr>
          <a:lstStyle/>
          <a:p>
            <a:r>
              <a:rPr lang="en-US" sz="3200" dirty="0" smtClean="0"/>
              <a:t>2-17% point prevalence of combat related PTSD in US military veterans</a:t>
            </a:r>
            <a:endParaRPr lang="en-US" sz="3200" dirty="0"/>
          </a:p>
        </p:txBody>
      </p:sp>
    </p:spTree>
    <p:extLst>
      <p:ext uri="{BB962C8B-B14F-4D97-AF65-F5344CB8AC3E}">
        <p14:creationId xmlns:p14="http://schemas.microsoft.com/office/powerpoint/2010/main" xmlns="" val="1500370197"/>
      </p:ext>
    </p:extLst>
  </p:cSld>
  <p:clrMapOvr>
    <a:masterClrMapping/>
  </p:clrMapOvr>
  <mc:AlternateContent xmlns:mc="http://schemas.openxmlformats.org/markup-compatibility/2006">
    <mc:Choice xmlns:p14="http://schemas.microsoft.com/office/powerpoint/2010/main" xmlns="" Requires="p14">
      <p:transition p14:dur="100">
        <p:cut/>
      </p:transition>
    </mc:Choice>
    <mc:Fallback>
      <p:transition>
        <p:cu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xmlns="" val="371386023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231278" cy="6858000"/>
          </a:xfrm>
          <a:prstGeom prst="rect">
            <a:avLst/>
          </a:prstGeom>
        </p:spPr>
      </p:pic>
    </p:spTree>
    <p:extLst>
      <p:ext uri="{BB962C8B-B14F-4D97-AF65-F5344CB8AC3E}">
        <p14:creationId xmlns:p14="http://schemas.microsoft.com/office/powerpoint/2010/main" xmlns="" val="2362722"/>
      </p:ext>
    </p:extLst>
  </p:cSld>
  <p:clrMapOvr>
    <a:masterClrMapping/>
  </p:clrMapOvr>
  <mc:AlternateContent xmlns:mc="http://schemas.openxmlformats.org/markup-compatibility/2006">
    <mc:Choice xmlns:p14="http://schemas.microsoft.com/office/powerpoint/2010/main" xmlns="" Requires="p14">
      <p:transition p14:dur="100">
        <p:cut/>
      </p:transition>
    </mc:Choice>
    <mc:Fallback>
      <p:transition>
        <p:cut/>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elestial">
  <a:themeElements>
    <a:clrScheme name="Celestial">
      <a:dk1>
        <a:sysClr val="windowText" lastClr="000000"/>
      </a:dk1>
      <a:lt1>
        <a:sysClr val="window" lastClr="FFFFFF"/>
      </a:lt1>
      <a:dk2>
        <a:srgbClr val="104C7E"/>
      </a:dk2>
      <a:lt2>
        <a:srgbClr val="EBEBEB"/>
      </a:lt2>
      <a:accent1>
        <a:srgbClr val="94CE67"/>
      </a:accent1>
      <a:accent2>
        <a:srgbClr val="49D1CD"/>
      </a:accent2>
      <a:accent3>
        <a:srgbClr val="61A5D6"/>
      </a:accent3>
      <a:accent4>
        <a:srgbClr val="9D8CD3"/>
      </a:accent4>
      <a:accent5>
        <a:srgbClr val="E45C8A"/>
      </a:accent5>
      <a:accent6>
        <a:srgbClr val="F98C61"/>
      </a:accent6>
      <a:hlink>
        <a:srgbClr val="AAF172"/>
      </a:hlink>
      <a:folHlink>
        <a:srgbClr val="E7F19A"/>
      </a:folHlink>
    </a:clrScheme>
    <a:fontScheme name="Celestial">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xmlns="" name="Celestial" id="{C4BB2A3D-0E93-4C5F-B0D2-9D3FCE089CC5}" vid="{E44E6A2F-09CD-4BE0-B42D-107FF03CEED6}"/>
    </a:ext>
  </a:extLst>
</a:theme>
</file>

<file path=docProps/app.xml><?xml version="1.0" encoding="utf-8"?>
<Properties xmlns="http://schemas.openxmlformats.org/officeDocument/2006/extended-properties" xmlns:vt="http://schemas.openxmlformats.org/officeDocument/2006/docPropsVTypes">
  <Template>Celestial</Template>
  <TotalTime>849</TotalTime>
  <Words>416</Words>
  <Application>Microsoft Office PowerPoint</Application>
  <PresentationFormat>Custom</PresentationFormat>
  <Paragraphs>86</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Celestial</vt:lpstr>
      <vt:lpstr>Post traumatic stress disorder (PTsd) in war veterans</vt:lpstr>
      <vt:lpstr>Videos of PTSD</vt:lpstr>
      <vt:lpstr>Etiology: Biological Factors</vt:lpstr>
      <vt:lpstr>Etiology: Cognitive Factors</vt:lpstr>
      <vt:lpstr>Etiology: Sociocultural Factors</vt:lpstr>
      <vt:lpstr>symptoms</vt:lpstr>
      <vt:lpstr>Prevalence</vt:lpstr>
      <vt:lpstr>Slide 8</vt:lpstr>
      <vt:lpstr>Slide 9</vt:lpstr>
      <vt:lpstr>Slide 10</vt:lpstr>
      <vt:lpstr>Slide 11</vt:lpstr>
      <vt:lpstr>Cultural Factors</vt:lpstr>
      <vt:lpstr>Gender Variations</vt:lpstr>
      <vt:lpstr>Treatment Approaches</vt:lpstr>
      <vt:lpstr>Relationship between etiology and therapeutic approach</vt:lpstr>
      <vt:lpstr>Relationship between etiology and therapeutic approach Cont’d</vt:lpstr>
      <vt:lpstr>Slide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Post traumatic stress disorder (PTsd) in war veterans</dc:title>
  <dc:creator>Christian Edinger</dc:creator>
  <cp:lastModifiedBy>270043</cp:lastModifiedBy>
  <cp:revision>24</cp:revision>
  <dcterms:created xsi:type="dcterms:W3CDTF">2014-03-03T02:11:13Z</dcterms:created>
  <dcterms:modified xsi:type="dcterms:W3CDTF">2014-03-05T18:39:18Z</dcterms:modified>
</cp:coreProperties>
</file>